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71" r:id="rId5"/>
    <p:sldId id="258" r:id="rId6"/>
    <p:sldId id="259" r:id="rId7"/>
    <p:sldId id="272" r:id="rId8"/>
    <p:sldId id="260" r:id="rId9"/>
    <p:sldId id="267" r:id="rId10"/>
    <p:sldId id="268" r:id="rId11"/>
    <p:sldId id="269" r:id="rId12"/>
    <p:sldId id="261" r:id="rId13"/>
    <p:sldId id="262" r:id="rId14"/>
    <p:sldId id="263" r:id="rId15"/>
    <p:sldId id="264"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4154007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4150455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C9D78-151C-4233-92AF-17541522B1E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8600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3671120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C9D78-151C-4233-92AF-17541522B1E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7945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773102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1668924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168686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4260977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63983-3D2C-41DA-A6D2-751574A7250B}"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267380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4282571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63983-3D2C-41DA-A6D2-751574A7250B}"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3736294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63983-3D2C-41DA-A6D2-751574A7250B}"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5887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63983-3D2C-41DA-A6D2-751574A7250B}"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3780111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2547164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63983-3D2C-41DA-A6D2-751574A7250B}"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C9D78-151C-4233-92AF-17541522B1E9}" type="slidenum">
              <a:rPr lang="en-US" smtClean="0"/>
              <a:t>‹#›</a:t>
            </a:fld>
            <a:endParaRPr lang="en-US"/>
          </a:p>
        </p:txBody>
      </p:sp>
    </p:spTree>
    <p:extLst>
      <p:ext uri="{BB962C8B-B14F-4D97-AF65-F5344CB8AC3E}">
        <p14:creationId xmlns:p14="http://schemas.microsoft.com/office/powerpoint/2010/main" val="1185446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63983-3D2C-41DA-A6D2-751574A7250B}" type="datetimeFigureOut">
              <a:rPr lang="en-US" smtClean="0"/>
              <a:t>3/31/2023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FC9D78-151C-4233-92AF-17541522B1E9}" type="slidenum">
              <a:rPr lang="en-US" smtClean="0"/>
              <a:t>‹#›</a:t>
            </a:fld>
            <a:endParaRPr lang="en-US"/>
          </a:p>
        </p:txBody>
      </p:sp>
    </p:spTree>
    <p:extLst>
      <p:ext uri="{BB962C8B-B14F-4D97-AF65-F5344CB8AC3E}">
        <p14:creationId xmlns:p14="http://schemas.microsoft.com/office/powerpoint/2010/main" val="1135515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hyperlink" Target="https://www.cdc.gov/health-topics.html" TargetMode="External"/><Relationship Id="rId7" Type="http://schemas.openxmlformats.org/officeDocument/2006/relationships/image" Target="../media/image39.svg"/><Relationship Id="rId2" Type="http://schemas.openxmlformats.org/officeDocument/2006/relationships/hyperlink" Target="https://slph.dph.ncdhhs.gov/"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aphl.org/aboutAPHL/publications/lab-matters/Pages/Many-Career-Pathways.aspx" TargetMode="External"/><Relationship Id="rId4" Type="http://schemas.openxmlformats.org/officeDocument/2006/relationships/hyperlink" Target="https://www.youtube.com/watch?v=t_eWESXTnic"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3.sv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5.svg"/><Relationship Id="rId7" Type="http://schemas.openxmlformats.org/officeDocument/2006/relationships/slide" Target="slide10.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3401-D488-B894-37B3-8574F2539CBE}"/>
              </a:ext>
            </a:extLst>
          </p:cNvPr>
          <p:cNvSpPr>
            <a:spLocks noGrp="1"/>
          </p:cNvSpPr>
          <p:nvPr>
            <p:ph type="ctrTitle"/>
          </p:nvPr>
        </p:nvSpPr>
        <p:spPr/>
        <p:txBody>
          <a:bodyPr/>
          <a:lstStyle/>
          <a:p>
            <a:r>
              <a:rPr lang="en-US" dirty="0"/>
              <a:t>A Day in the Life of a Specimen</a:t>
            </a:r>
          </a:p>
        </p:txBody>
      </p:sp>
      <p:sp>
        <p:nvSpPr>
          <p:cNvPr id="3" name="Subtitle 2">
            <a:extLst>
              <a:ext uri="{FF2B5EF4-FFF2-40B4-BE49-F238E27FC236}">
                <a16:creationId xmlns:a16="http://schemas.microsoft.com/office/drawing/2014/main" id="{3F1A3CD0-2A53-578C-62C0-AE10915D3F9E}"/>
              </a:ext>
            </a:extLst>
          </p:cNvPr>
          <p:cNvSpPr>
            <a:spLocks noGrp="1"/>
          </p:cNvSpPr>
          <p:nvPr>
            <p:ph type="subTitle" idx="1"/>
          </p:nvPr>
        </p:nvSpPr>
        <p:spPr/>
        <p:txBody>
          <a:bodyPr/>
          <a:lstStyle/>
          <a:p>
            <a:r>
              <a:rPr lang="en-US" dirty="0"/>
              <a:t>A choose your own adventure from the North Carolina State Laboratory of Public Health!</a:t>
            </a:r>
          </a:p>
        </p:txBody>
      </p:sp>
      <p:sp>
        <p:nvSpPr>
          <p:cNvPr id="5" name="Action Button: Blank 4">
            <a:hlinkClick r:id="" action="ppaction://hlinkshowjump?jump=nextslide" highlightClick="1"/>
            <a:extLst>
              <a:ext uri="{FF2B5EF4-FFF2-40B4-BE49-F238E27FC236}">
                <a16:creationId xmlns:a16="http://schemas.microsoft.com/office/drawing/2014/main" id="{63F119A4-1360-AC19-C573-83DED21261D1}"/>
              </a:ext>
            </a:extLst>
          </p:cNvPr>
          <p:cNvSpPr/>
          <p:nvPr/>
        </p:nvSpPr>
        <p:spPr>
          <a:xfrm>
            <a:off x="7544501" y="5519956"/>
            <a:ext cx="1468073" cy="71306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Begin!</a:t>
            </a:r>
          </a:p>
        </p:txBody>
      </p:sp>
    </p:spTree>
    <p:extLst>
      <p:ext uri="{BB962C8B-B14F-4D97-AF65-F5344CB8AC3E}">
        <p14:creationId xmlns:p14="http://schemas.microsoft.com/office/powerpoint/2010/main" val="2293551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63D2-38AC-E654-2C78-81E3C68BC5A1}"/>
              </a:ext>
            </a:extLst>
          </p:cNvPr>
          <p:cNvSpPr>
            <a:spLocks noGrp="1"/>
          </p:cNvSpPr>
          <p:nvPr>
            <p:ph type="title"/>
          </p:nvPr>
        </p:nvSpPr>
        <p:spPr/>
        <p:txBody>
          <a:bodyPr/>
          <a:lstStyle/>
          <a:p>
            <a:r>
              <a:rPr lang="en-US" dirty="0"/>
              <a:t>Patient 2</a:t>
            </a:r>
          </a:p>
        </p:txBody>
      </p:sp>
      <p:sp>
        <p:nvSpPr>
          <p:cNvPr id="3" name="Content Placeholder 2">
            <a:extLst>
              <a:ext uri="{FF2B5EF4-FFF2-40B4-BE49-F238E27FC236}">
                <a16:creationId xmlns:a16="http://schemas.microsoft.com/office/drawing/2014/main" id="{1AB5FF9F-72C3-0C3A-6C71-135D8E16C35B}"/>
              </a:ext>
            </a:extLst>
          </p:cNvPr>
          <p:cNvSpPr>
            <a:spLocks noGrp="1"/>
          </p:cNvSpPr>
          <p:nvPr>
            <p:ph idx="1"/>
          </p:nvPr>
        </p:nvSpPr>
        <p:spPr/>
        <p:txBody>
          <a:bodyPr/>
          <a:lstStyle/>
          <a:p>
            <a:r>
              <a:rPr lang="en-US" dirty="0"/>
              <a:t>Patient 2 has common symptoms of chickenpox, which is highly contagious.</a:t>
            </a:r>
          </a:p>
          <a:p>
            <a:r>
              <a:rPr lang="en-US" dirty="0"/>
              <a:t>This specimen tested positive for the varicella-zoster virus that causes chickenpox.</a:t>
            </a:r>
          </a:p>
          <a:p>
            <a:r>
              <a:rPr lang="en-US" dirty="0"/>
              <a:t>There is a vaccine for chickenpox that is 90% effective at preventing it.</a:t>
            </a:r>
          </a:p>
          <a:p>
            <a:r>
              <a:rPr lang="en-US" dirty="0"/>
              <a:t>Chickenpox is usually mild in healthy children but can be life threatening.</a:t>
            </a:r>
          </a:p>
          <a:p>
            <a:r>
              <a:rPr lang="en-US" dirty="0"/>
              <a:t>Patient 2 had to miss 8 days of school but will recover and may have scars on the skin. Luckily, this patient did not spread the virus to others.</a:t>
            </a:r>
          </a:p>
        </p:txBody>
      </p:sp>
      <p:pic>
        <p:nvPicPr>
          <p:cNvPr id="6" name="Graphic 5" descr="Adhesive Bandage with solid fill">
            <a:extLst>
              <a:ext uri="{FF2B5EF4-FFF2-40B4-BE49-F238E27FC236}">
                <a16:creationId xmlns:a16="http://schemas.microsoft.com/office/drawing/2014/main" id="{EEF11CCF-607C-DB1E-6683-1ABF6C832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5006" y="479572"/>
            <a:ext cx="1315673" cy="1315673"/>
          </a:xfrm>
          <a:prstGeom prst="rect">
            <a:avLst/>
          </a:prstGeom>
        </p:spPr>
      </p:pic>
      <p:sp>
        <p:nvSpPr>
          <p:cNvPr id="7" name="Action Button: Blank 6">
            <a:hlinkClick r:id="" action="ppaction://hlinkshowjump?jump=lastslide" highlightClick="1"/>
            <a:extLst>
              <a:ext uri="{FF2B5EF4-FFF2-40B4-BE49-F238E27FC236}">
                <a16:creationId xmlns:a16="http://schemas.microsoft.com/office/drawing/2014/main" id="{4ADAE213-AB41-8727-C6F3-CE612232ABF6}"/>
              </a:ext>
            </a:extLst>
          </p:cNvPr>
          <p:cNvSpPr/>
          <p:nvPr/>
        </p:nvSpPr>
        <p:spPr>
          <a:xfrm>
            <a:off x="5353574" y="5259897"/>
            <a:ext cx="1484851" cy="75500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1779762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579A-094A-DAE0-5351-5B2ECE2F1C81}"/>
              </a:ext>
            </a:extLst>
          </p:cNvPr>
          <p:cNvSpPr>
            <a:spLocks noGrp="1"/>
          </p:cNvSpPr>
          <p:nvPr>
            <p:ph type="title"/>
          </p:nvPr>
        </p:nvSpPr>
        <p:spPr/>
        <p:txBody>
          <a:bodyPr/>
          <a:lstStyle/>
          <a:p>
            <a:r>
              <a:rPr lang="en-US" dirty="0"/>
              <a:t>Patient 3</a:t>
            </a:r>
          </a:p>
        </p:txBody>
      </p:sp>
      <p:sp>
        <p:nvSpPr>
          <p:cNvPr id="3" name="Content Placeholder 2">
            <a:extLst>
              <a:ext uri="{FF2B5EF4-FFF2-40B4-BE49-F238E27FC236}">
                <a16:creationId xmlns:a16="http://schemas.microsoft.com/office/drawing/2014/main" id="{5BBE5819-D1C4-B94C-D9A1-D5C48B471452}"/>
              </a:ext>
            </a:extLst>
          </p:cNvPr>
          <p:cNvSpPr>
            <a:spLocks noGrp="1"/>
          </p:cNvSpPr>
          <p:nvPr>
            <p:ph idx="1"/>
          </p:nvPr>
        </p:nvSpPr>
        <p:spPr/>
        <p:txBody>
          <a:bodyPr>
            <a:normAutofit lnSpcReduction="10000"/>
          </a:bodyPr>
          <a:lstStyle/>
          <a:p>
            <a:r>
              <a:rPr lang="en-US" dirty="0"/>
              <a:t>You may hear of these symptoms (stomach pain, vomiting and diarrhea) associated with illness terms like “food poisoning” or “the stomach bug”. </a:t>
            </a:r>
          </a:p>
          <a:p>
            <a:r>
              <a:rPr lang="en-US" dirty="0"/>
              <a:t>In fact, noroviruses are the leading cause of foodborne illness although other germs can also cause these symptoms. It is very contagious and can be transmitted by contaminated food, water, surfaces or directly from a person.</a:t>
            </a:r>
          </a:p>
          <a:p>
            <a:r>
              <a:rPr lang="en-US" dirty="0"/>
              <a:t>At the State Laboratory of Public Health, genetic material is used to determine if a foodborne illness is the cause of these symptoms. This information is very helpful in determining the source of the outbreak and preventing further spreading.</a:t>
            </a:r>
          </a:p>
          <a:p>
            <a:r>
              <a:rPr lang="en-US" dirty="0"/>
              <a:t>The lab testing shows that this patient did get norovirus from eating contaminated food in the nursing home. While unpleasant, this patient did recover!</a:t>
            </a:r>
          </a:p>
        </p:txBody>
      </p:sp>
      <p:pic>
        <p:nvPicPr>
          <p:cNvPr id="5" name="Graphic 4" descr="Inpatient with solid fill">
            <a:extLst>
              <a:ext uri="{FF2B5EF4-FFF2-40B4-BE49-F238E27FC236}">
                <a16:creationId xmlns:a16="http://schemas.microsoft.com/office/drawing/2014/main" id="{70C01DFF-CAE4-58A2-5FD9-90C59A9341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3371" y="849086"/>
            <a:ext cx="1385688" cy="1170214"/>
          </a:xfrm>
          <a:prstGeom prst="rect">
            <a:avLst/>
          </a:prstGeom>
        </p:spPr>
      </p:pic>
      <p:sp>
        <p:nvSpPr>
          <p:cNvPr id="7" name="Action Button: Blank 6">
            <a:hlinkClick r:id="rId4" action="ppaction://hlinksldjump" highlightClick="1"/>
            <a:extLst>
              <a:ext uri="{FF2B5EF4-FFF2-40B4-BE49-F238E27FC236}">
                <a16:creationId xmlns:a16="http://schemas.microsoft.com/office/drawing/2014/main" id="{58F8926A-45F3-EDA2-A774-69877AF9831D}"/>
              </a:ext>
            </a:extLst>
          </p:cNvPr>
          <p:cNvSpPr/>
          <p:nvPr/>
        </p:nvSpPr>
        <p:spPr>
          <a:xfrm>
            <a:off x="5533053" y="5831633"/>
            <a:ext cx="1446245" cy="67180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113790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2D43-62BB-8084-2B89-6D29C750E39F}"/>
              </a:ext>
            </a:extLst>
          </p:cNvPr>
          <p:cNvSpPr>
            <a:spLocks noGrp="1"/>
          </p:cNvSpPr>
          <p:nvPr>
            <p:ph type="title"/>
          </p:nvPr>
        </p:nvSpPr>
        <p:spPr/>
        <p:txBody>
          <a:bodyPr/>
          <a:lstStyle/>
          <a:p>
            <a:r>
              <a:rPr lang="en-US" dirty="0"/>
              <a:t>Animal Specimen</a:t>
            </a:r>
          </a:p>
        </p:txBody>
      </p:sp>
      <p:sp>
        <p:nvSpPr>
          <p:cNvPr id="3" name="Content Placeholder 2">
            <a:extLst>
              <a:ext uri="{FF2B5EF4-FFF2-40B4-BE49-F238E27FC236}">
                <a16:creationId xmlns:a16="http://schemas.microsoft.com/office/drawing/2014/main" id="{65AD0DEB-4EE0-DE23-6B5E-975E94C88159}"/>
              </a:ext>
            </a:extLst>
          </p:cNvPr>
          <p:cNvSpPr>
            <a:spLocks noGrp="1"/>
          </p:cNvSpPr>
          <p:nvPr>
            <p:ph idx="1"/>
          </p:nvPr>
        </p:nvSpPr>
        <p:spPr/>
        <p:txBody>
          <a:bodyPr/>
          <a:lstStyle/>
          <a:p>
            <a:r>
              <a:rPr lang="en-US" dirty="0"/>
              <a:t>Rabies is a viral disease that is usually fatal in affected mammals; but there is also a vaccine for prevention! Some animals are more likely to spread the disease and include skunks, racoons and bats.</a:t>
            </a:r>
          </a:p>
          <a:p>
            <a:r>
              <a:rPr lang="en-US" dirty="0"/>
              <a:t>This animal specimen came from a cat in Pender County and brought to us for testing. The cat was caught by NC Wildlife officers because it was having very aggressive behavior toward customers in a grocery store parking lot and scratched a man trying to protect his child. The cat eventually went into a coma  before it died.</a:t>
            </a:r>
          </a:p>
          <a:p>
            <a:r>
              <a:rPr lang="en-US" dirty="0"/>
              <a:t>Do you think this animal had rabies?</a:t>
            </a:r>
          </a:p>
        </p:txBody>
      </p:sp>
      <p:pic>
        <p:nvPicPr>
          <p:cNvPr id="7" name="Graphic 6" descr="Cat with solid fill">
            <a:extLst>
              <a:ext uri="{FF2B5EF4-FFF2-40B4-BE49-F238E27FC236}">
                <a16:creationId xmlns:a16="http://schemas.microsoft.com/office/drawing/2014/main" id="{FECC005B-3DBC-9325-1467-7BFE60E151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741" y="4799373"/>
            <a:ext cx="1434517" cy="1434517"/>
          </a:xfrm>
          <a:prstGeom prst="rect">
            <a:avLst/>
          </a:prstGeom>
        </p:spPr>
      </p:pic>
      <p:sp>
        <p:nvSpPr>
          <p:cNvPr id="8" name="Action Button: Blank 7">
            <a:hlinkClick r:id="rId4" action="ppaction://hlinksldjump" highlightClick="1"/>
            <a:extLst>
              <a:ext uri="{FF2B5EF4-FFF2-40B4-BE49-F238E27FC236}">
                <a16:creationId xmlns:a16="http://schemas.microsoft.com/office/drawing/2014/main" id="{03257707-70D5-D6D5-6C9E-DCA607351CDF}"/>
              </a:ext>
            </a:extLst>
          </p:cNvPr>
          <p:cNvSpPr/>
          <p:nvPr/>
        </p:nvSpPr>
        <p:spPr>
          <a:xfrm>
            <a:off x="4437775" y="5360564"/>
            <a:ext cx="738231" cy="61239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9" name="Action Button: Blank 8">
            <a:hlinkClick r:id="rId5" action="ppaction://hlinksldjump" highlightClick="1"/>
            <a:extLst>
              <a:ext uri="{FF2B5EF4-FFF2-40B4-BE49-F238E27FC236}">
                <a16:creationId xmlns:a16="http://schemas.microsoft.com/office/drawing/2014/main" id="{3D5E534D-F810-1CAE-635B-367B49A3BB38}"/>
              </a:ext>
            </a:extLst>
          </p:cNvPr>
          <p:cNvSpPr/>
          <p:nvPr/>
        </p:nvSpPr>
        <p:spPr>
          <a:xfrm>
            <a:off x="6937695" y="5360565"/>
            <a:ext cx="742615" cy="61239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Tree>
    <p:extLst>
      <p:ext uri="{BB962C8B-B14F-4D97-AF65-F5344CB8AC3E}">
        <p14:creationId xmlns:p14="http://schemas.microsoft.com/office/powerpoint/2010/main" val="1517647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8CD7-4862-F856-A527-DA9D9FA7C93D}"/>
              </a:ext>
            </a:extLst>
          </p:cNvPr>
          <p:cNvSpPr>
            <a:spLocks noGrp="1"/>
          </p:cNvSpPr>
          <p:nvPr>
            <p:ph type="title"/>
          </p:nvPr>
        </p:nvSpPr>
        <p:spPr/>
        <p:txBody>
          <a:bodyPr/>
          <a:lstStyle/>
          <a:p>
            <a:r>
              <a:rPr lang="en-US" dirty="0"/>
              <a:t>You picked no, the cat did not have rabies.</a:t>
            </a:r>
          </a:p>
        </p:txBody>
      </p:sp>
      <p:sp>
        <p:nvSpPr>
          <p:cNvPr id="3" name="Content Placeholder 2">
            <a:extLst>
              <a:ext uri="{FF2B5EF4-FFF2-40B4-BE49-F238E27FC236}">
                <a16:creationId xmlns:a16="http://schemas.microsoft.com/office/drawing/2014/main" id="{19428001-62EF-4F96-ECE4-B10876A2DEFB}"/>
              </a:ext>
            </a:extLst>
          </p:cNvPr>
          <p:cNvSpPr>
            <a:spLocks noGrp="1"/>
          </p:cNvSpPr>
          <p:nvPr>
            <p:ph idx="1"/>
          </p:nvPr>
        </p:nvSpPr>
        <p:spPr/>
        <p:txBody>
          <a:bodyPr/>
          <a:lstStyle/>
          <a:p>
            <a:r>
              <a:rPr lang="en-US" dirty="0"/>
              <a:t>The deceased animal head was sent to the lab for testing because the brain must be inspected to determine if the animal had rabies.</a:t>
            </a:r>
          </a:p>
          <a:p>
            <a:r>
              <a:rPr lang="en-US" dirty="0"/>
              <a:t>Unfortunately for this cat, it never had a vaccine to protect against rabies and was bitten by a rabid skunk. The lab was able to confirm the animal did have rabies and this information is important so that the human who was scratched can be treated.</a:t>
            </a:r>
          </a:p>
          <a:p>
            <a:r>
              <a:rPr lang="en-US" dirty="0"/>
              <a:t>The cat showed some classical symptoms of rabies: making excess of saliva, extreme aggressiveness, unusual behavior, seizures, coma and death.</a:t>
            </a:r>
          </a:p>
          <a:p>
            <a:endParaRPr lang="en-US" dirty="0"/>
          </a:p>
        </p:txBody>
      </p:sp>
      <p:pic>
        <p:nvPicPr>
          <p:cNvPr id="5" name="Graphic 4" descr="Cat with solid fill">
            <a:extLst>
              <a:ext uri="{FF2B5EF4-FFF2-40B4-BE49-F238E27FC236}">
                <a16:creationId xmlns:a16="http://schemas.microsoft.com/office/drawing/2014/main" id="{56DF43C9-F8E2-D638-7EEF-EB3C9330F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741" y="4799373"/>
            <a:ext cx="1434517" cy="1434517"/>
          </a:xfrm>
          <a:prstGeom prst="rect">
            <a:avLst/>
          </a:prstGeom>
        </p:spPr>
      </p:pic>
      <p:sp>
        <p:nvSpPr>
          <p:cNvPr id="6" name="Action Button: Blank 5">
            <a:hlinkClick r:id="" action="ppaction://hlinkshowjump?jump=lastslide" highlightClick="1"/>
            <a:extLst>
              <a:ext uri="{FF2B5EF4-FFF2-40B4-BE49-F238E27FC236}">
                <a16:creationId xmlns:a16="http://schemas.microsoft.com/office/drawing/2014/main" id="{93EFEBB6-DBE9-DC82-1BA2-577700606762}"/>
              </a:ext>
            </a:extLst>
          </p:cNvPr>
          <p:cNvSpPr/>
          <p:nvPr/>
        </p:nvSpPr>
        <p:spPr>
          <a:xfrm>
            <a:off x="7046912" y="5216879"/>
            <a:ext cx="1149292" cy="85567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112822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E417-AFC4-F6B5-F585-0285B6BC8A1D}"/>
              </a:ext>
            </a:extLst>
          </p:cNvPr>
          <p:cNvSpPr>
            <a:spLocks noGrp="1"/>
          </p:cNvSpPr>
          <p:nvPr>
            <p:ph type="title"/>
          </p:nvPr>
        </p:nvSpPr>
        <p:spPr/>
        <p:txBody>
          <a:bodyPr/>
          <a:lstStyle/>
          <a:p>
            <a:r>
              <a:rPr lang="en-US" dirty="0"/>
              <a:t>You picked yes, the cat did have rabies.</a:t>
            </a:r>
          </a:p>
        </p:txBody>
      </p:sp>
      <p:sp>
        <p:nvSpPr>
          <p:cNvPr id="3" name="Content Placeholder 2">
            <a:extLst>
              <a:ext uri="{FF2B5EF4-FFF2-40B4-BE49-F238E27FC236}">
                <a16:creationId xmlns:a16="http://schemas.microsoft.com/office/drawing/2014/main" id="{1FD32BF7-91A4-01EF-105F-33F342AA17E5}"/>
              </a:ext>
            </a:extLst>
          </p:cNvPr>
          <p:cNvSpPr>
            <a:spLocks noGrp="1"/>
          </p:cNvSpPr>
          <p:nvPr>
            <p:ph idx="1"/>
          </p:nvPr>
        </p:nvSpPr>
        <p:spPr/>
        <p:txBody>
          <a:bodyPr/>
          <a:lstStyle/>
          <a:p>
            <a:r>
              <a:rPr lang="en-US" dirty="0"/>
              <a:t>Congratulations! You are right!</a:t>
            </a:r>
          </a:p>
          <a:p>
            <a:r>
              <a:rPr lang="en-US" dirty="0"/>
              <a:t>The deceased animal head was brought to the lab for testing because the brain must be inspected to determine if the animal had rabies.</a:t>
            </a:r>
          </a:p>
          <a:p>
            <a:r>
              <a:rPr lang="en-US" dirty="0"/>
              <a:t>Because rabies was confirmed by the lab, the person scratched will require treatment to stay healthy.</a:t>
            </a:r>
          </a:p>
          <a:p>
            <a:r>
              <a:rPr lang="en-US" dirty="0"/>
              <a:t>Unfortunately for this cat, it had some classical symptoms of rabies. It never had a vaccine to protect against rabies and was bitten by a rabid skunk encounter. Symptoms can include making lots of saliva, extreme aggressiveness, unusual behavior, seizures, coma and death.</a:t>
            </a:r>
          </a:p>
          <a:p>
            <a:endParaRPr lang="en-US" dirty="0"/>
          </a:p>
          <a:p>
            <a:endParaRPr lang="en-US" dirty="0"/>
          </a:p>
        </p:txBody>
      </p:sp>
      <p:pic>
        <p:nvPicPr>
          <p:cNvPr id="5" name="Graphic 4" descr="Cat with solid fill">
            <a:extLst>
              <a:ext uri="{FF2B5EF4-FFF2-40B4-BE49-F238E27FC236}">
                <a16:creationId xmlns:a16="http://schemas.microsoft.com/office/drawing/2014/main" id="{AE220CCC-ADB9-47B1-0140-1843411E96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857" y="5117284"/>
            <a:ext cx="1434517" cy="1434517"/>
          </a:xfrm>
          <a:prstGeom prst="rect">
            <a:avLst/>
          </a:prstGeom>
        </p:spPr>
      </p:pic>
      <p:sp>
        <p:nvSpPr>
          <p:cNvPr id="6" name="Action Button: Blank 5">
            <a:hlinkClick r:id="" action="ppaction://hlinkshowjump?jump=lastslide" highlightClick="1"/>
            <a:extLst>
              <a:ext uri="{FF2B5EF4-FFF2-40B4-BE49-F238E27FC236}">
                <a16:creationId xmlns:a16="http://schemas.microsoft.com/office/drawing/2014/main" id="{CC3FA904-87DE-9D26-C4FD-8CE14112E51B}"/>
              </a:ext>
            </a:extLst>
          </p:cNvPr>
          <p:cNvSpPr/>
          <p:nvPr/>
        </p:nvSpPr>
        <p:spPr>
          <a:xfrm>
            <a:off x="7474591" y="5595457"/>
            <a:ext cx="1434517" cy="79393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4066419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0C01-C316-C05D-FEAB-6095556AA157}"/>
              </a:ext>
            </a:extLst>
          </p:cNvPr>
          <p:cNvSpPr>
            <a:spLocks noGrp="1"/>
          </p:cNvSpPr>
          <p:nvPr>
            <p:ph type="title"/>
          </p:nvPr>
        </p:nvSpPr>
        <p:spPr/>
        <p:txBody>
          <a:bodyPr/>
          <a:lstStyle/>
          <a:p>
            <a:r>
              <a:rPr lang="en-US" dirty="0"/>
              <a:t>1992 Home with Well Water</a:t>
            </a:r>
          </a:p>
        </p:txBody>
      </p:sp>
      <p:sp>
        <p:nvSpPr>
          <p:cNvPr id="3" name="Content Placeholder 2">
            <a:extLst>
              <a:ext uri="{FF2B5EF4-FFF2-40B4-BE49-F238E27FC236}">
                <a16:creationId xmlns:a16="http://schemas.microsoft.com/office/drawing/2014/main" id="{0999D5B4-B3A2-C8C3-A6B5-4DC200D4FE7C}"/>
              </a:ext>
            </a:extLst>
          </p:cNvPr>
          <p:cNvSpPr>
            <a:spLocks noGrp="1"/>
          </p:cNvSpPr>
          <p:nvPr>
            <p:ph idx="1"/>
          </p:nvPr>
        </p:nvSpPr>
        <p:spPr/>
        <p:txBody>
          <a:bodyPr/>
          <a:lstStyle/>
          <a:p>
            <a:r>
              <a:rPr lang="en-US" dirty="0"/>
              <a:t>Your family just bought a home that was built in the 1990’s. Because of the date it was built, your area did not have a public water supply and homes had wells as the only source of fresh water.</a:t>
            </a:r>
          </a:p>
          <a:p>
            <a:r>
              <a:rPr lang="en-US" dirty="0"/>
              <a:t>To pass inspection for the home sale, the well water must be sent to the lab to ensure the safety of the water supply.</a:t>
            </a:r>
          </a:p>
          <a:p>
            <a:r>
              <a:rPr lang="en-US" dirty="0"/>
              <a:t>The lab found levels of coliform bacteria from the first test. This requires the well to be treated and retested. </a:t>
            </a:r>
          </a:p>
          <a:p>
            <a:r>
              <a:rPr lang="en-US" dirty="0"/>
              <a:t>Luckily for your family, your well water passed inspection after it was treated!</a:t>
            </a:r>
          </a:p>
          <a:p>
            <a:endParaRPr lang="en-US" dirty="0"/>
          </a:p>
          <a:p>
            <a:endParaRPr lang="en-US" dirty="0"/>
          </a:p>
        </p:txBody>
      </p:sp>
      <p:pic>
        <p:nvPicPr>
          <p:cNvPr id="6" name="Graphic 5" descr="Handwashing with solid fill">
            <a:extLst>
              <a:ext uri="{FF2B5EF4-FFF2-40B4-BE49-F238E27FC236}">
                <a16:creationId xmlns:a16="http://schemas.microsoft.com/office/drawing/2014/main" id="{EC5EC752-68BA-6E4D-47BC-38F0BC03D5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5277" y="365271"/>
            <a:ext cx="1654029" cy="1654029"/>
          </a:xfrm>
          <a:prstGeom prst="rect">
            <a:avLst/>
          </a:prstGeom>
        </p:spPr>
      </p:pic>
      <p:sp>
        <p:nvSpPr>
          <p:cNvPr id="8" name="Action Button: Blank 7">
            <a:hlinkClick r:id="" action="ppaction://hlinkshowjump?jump=lastslide" highlightClick="1"/>
            <a:extLst>
              <a:ext uri="{FF2B5EF4-FFF2-40B4-BE49-F238E27FC236}">
                <a16:creationId xmlns:a16="http://schemas.microsoft.com/office/drawing/2014/main" id="{DB7E7237-2DAB-8C81-783F-801D37E65888}"/>
              </a:ext>
            </a:extLst>
          </p:cNvPr>
          <p:cNvSpPr/>
          <p:nvPr/>
        </p:nvSpPr>
        <p:spPr>
          <a:xfrm>
            <a:off x="5285065" y="5387522"/>
            <a:ext cx="1399820" cy="9511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a:t>
            </a:r>
          </a:p>
        </p:txBody>
      </p:sp>
    </p:spTree>
    <p:extLst>
      <p:ext uri="{BB962C8B-B14F-4D97-AF65-F5344CB8AC3E}">
        <p14:creationId xmlns:p14="http://schemas.microsoft.com/office/powerpoint/2010/main" val="2042592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50D-2F41-AE1A-AE4B-8D3FB24049B5}"/>
              </a:ext>
            </a:extLst>
          </p:cNvPr>
          <p:cNvSpPr>
            <a:spLocks noGrp="1"/>
          </p:cNvSpPr>
          <p:nvPr>
            <p:ph type="title"/>
          </p:nvPr>
        </p:nvSpPr>
        <p:spPr/>
        <p:txBody>
          <a:bodyPr/>
          <a:lstStyle/>
          <a:p>
            <a:r>
              <a:rPr lang="en-US" dirty="0"/>
              <a:t>1963 Home with Lead Paint</a:t>
            </a:r>
          </a:p>
        </p:txBody>
      </p:sp>
      <p:sp>
        <p:nvSpPr>
          <p:cNvPr id="3" name="Content Placeholder 2">
            <a:extLst>
              <a:ext uri="{FF2B5EF4-FFF2-40B4-BE49-F238E27FC236}">
                <a16:creationId xmlns:a16="http://schemas.microsoft.com/office/drawing/2014/main" id="{C97051E4-C29C-74E9-C5AF-5CBF97413EF2}"/>
              </a:ext>
            </a:extLst>
          </p:cNvPr>
          <p:cNvSpPr>
            <a:spLocks noGrp="1"/>
          </p:cNvSpPr>
          <p:nvPr>
            <p:ph idx="1"/>
          </p:nvPr>
        </p:nvSpPr>
        <p:spPr/>
        <p:txBody>
          <a:bodyPr/>
          <a:lstStyle/>
          <a:p>
            <a:r>
              <a:rPr lang="en-US" dirty="0"/>
              <a:t>Your family lives with grandparents in a home built in 1963. Before 1978 homes were painted with paint that contained lead.</a:t>
            </a:r>
          </a:p>
          <a:p>
            <a:r>
              <a:rPr lang="en-US" dirty="0"/>
              <a:t>When children are around 1 year old, doctors take a sample of blood to determine if the levels of blood lead are safe.</a:t>
            </a:r>
          </a:p>
          <a:p>
            <a:r>
              <a:rPr lang="en-US" dirty="0"/>
              <a:t>Lead is a toxic metal that can cause severe mental impacts and even death, especially in young children.</a:t>
            </a:r>
          </a:p>
          <a:p>
            <a:r>
              <a:rPr lang="en-US" dirty="0"/>
              <a:t>The lab results show your brother has blood lead levels that are just slightly higher than the safe level. A doctor will contact the family to help you learn more about what to do to keep your family healthy. </a:t>
            </a:r>
          </a:p>
          <a:p>
            <a:r>
              <a:rPr lang="en-US" dirty="0"/>
              <a:t>Environmental samples from around the home will also be tested to determine where the lead came from to prevent further exposure.</a:t>
            </a:r>
          </a:p>
        </p:txBody>
      </p:sp>
      <p:pic>
        <p:nvPicPr>
          <p:cNvPr id="6" name="Graphic 5" descr="House with solid fill">
            <a:extLst>
              <a:ext uri="{FF2B5EF4-FFF2-40B4-BE49-F238E27FC236}">
                <a16:creationId xmlns:a16="http://schemas.microsoft.com/office/drawing/2014/main" id="{8E2BCAB5-6D25-34A3-1E26-42AD5EC249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7593" y="281191"/>
            <a:ext cx="1738109" cy="1738109"/>
          </a:xfrm>
          <a:prstGeom prst="rect">
            <a:avLst/>
          </a:prstGeom>
        </p:spPr>
      </p:pic>
      <p:sp>
        <p:nvSpPr>
          <p:cNvPr id="7" name="Action Button: Blank 6">
            <a:hlinkClick r:id="" action="ppaction://hlinkshowjump?jump=lastslide" highlightClick="1"/>
            <a:extLst>
              <a:ext uri="{FF2B5EF4-FFF2-40B4-BE49-F238E27FC236}">
                <a16:creationId xmlns:a16="http://schemas.microsoft.com/office/drawing/2014/main" id="{9ED88347-0196-8481-F84C-90F9F71C261A}"/>
              </a:ext>
            </a:extLst>
          </p:cNvPr>
          <p:cNvSpPr/>
          <p:nvPr/>
        </p:nvSpPr>
        <p:spPr>
          <a:xfrm>
            <a:off x="5491993" y="5911222"/>
            <a:ext cx="1208014" cy="77178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3653203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F16E-4700-E063-3973-1CF6DC734B15}"/>
              </a:ext>
            </a:extLst>
          </p:cNvPr>
          <p:cNvSpPr>
            <a:spLocks noGrp="1"/>
          </p:cNvSpPr>
          <p:nvPr>
            <p:ph type="title"/>
          </p:nvPr>
        </p:nvSpPr>
        <p:spPr/>
        <p:txBody>
          <a:bodyPr/>
          <a:lstStyle/>
          <a:p>
            <a:r>
              <a:rPr lang="en-US" dirty="0"/>
              <a:t>The End! Thank You for Participating! </a:t>
            </a:r>
          </a:p>
        </p:txBody>
      </p:sp>
      <p:sp>
        <p:nvSpPr>
          <p:cNvPr id="3" name="Content Placeholder 2">
            <a:extLst>
              <a:ext uri="{FF2B5EF4-FFF2-40B4-BE49-F238E27FC236}">
                <a16:creationId xmlns:a16="http://schemas.microsoft.com/office/drawing/2014/main" id="{6FF43F4E-8276-C91B-E6E5-80CE674CBBD8}"/>
              </a:ext>
            </a:extLst>
          </p:cNvPr>
          <p:cNvSpPr>
            <a:spLocks noGrp="1"/>
          </p:cNvSpPr>
          <p:nvPr>
            <p:ph idx="1"/>
          </p:nvPr>
        </p:nvSpPr>
        <p:spPr/>
        <p:txBody>
          <a:bodyPr/>
          <a:lstStyle/>
          <a:p>
            <a:r>
              <a:rPr lang="en-US" dirty="0"/>
              <a:t>Thank you for participating and we hope you enjoyed this choose your own adventure made by the North Carolina State Laboratory of Public Health.</a:t>
            </a:r>
          </a:p>
          <a:p>
            <a:r>
              <a:rPr lang="en-US" dirty="0"/>
              <a:t>You may want to start over with different choices to learn more about some different types of specimens we test.</a:t>
            </a:r>
          </a:p>
          <a:p>
            <a:r>
              <a:rPr lang="en-US" dirty="0"/>
              <a:t>If you would like to know more about what we do, please visit our website: </a:t>
            </a:r>
            <a:r>
              <a:rPr lang="en-US" dirty="0">
                <a:hlinkClick r:id="rId2"/>
              </a:rPr>
              <a:t>N.C. DPH: State Laboratory of Public Health (ncdhhs.gov)</a:t>
            </a:r>
            <a:endParaRPr lang="en-US" dirty="0"/>
          </a:p>
          <a:p>
            <a:r>
              <a:rPr lang="en-US" dirty="0"/>
              <a:t>Further health information on these topics can be found at the Center for Disease Control: </a:t>
            </a:r>
            <a:r>
              <a:rPr lang="en-US" dirty="0">
                <a:hlinkClick r:id="rId3"/>
              </a:rPr>
              <a:t>Health Topics (cdc.gov)</a:t>
            </a:r>
            <a:endParaRPr lang="en-US" dirty="0"/>
          </a:p>
          <a:p>
            <a:r>
              <a:rPr lang="en-US" dirty="0"/>
              <a:t>Video: </a:t>
            </a:r>
            <a:r>
              <a:rPr lang="en-US" dirty="0">
                <a:hlinkClick r:id="rId4"/>
              </a:rPr>
              <a:t>What is Public Health?</a:t>
            </a:r>
            <a:endParaRPr lang="en-US" dirty="0"/>
          </a:p>
          <a:p>
            <a:r>
              <a:rPr lang="en-US" dirty="0"/>
              <a:t>Article: </a:t>
            </a:r>
            <a:r>
              <a:rPr lang="en-US" dirty="0">
                <a:hlinkClick r:id="rId5"/>
              </a:rPr>
              <a:t>The Many Career Pathways in Public Health Laboratory Science</a:t>
            </a:r>
            <a:endParaRPr lang="en-US" dirty="0"/>
          </a:p>
        </p:txBody>
      </p:sp>
      <p:sp>
        <p:nvSpPr>
          <p:cNvPr id="5" name="Action Button: Blank 4">
            <a:hlinkClick r:id="" action="ppaction://hlinkshowjump?jump=firstslide" highlightClick="1"/>
            <a:extLst>
              <a:ext uri="{FF2B5EF4-FFF2-40B4-BE49-F238E27FC236}">
                <a16:creationId xmlns:a16="http://schemas.microsoft.com/office/drawing/2014/main" id="{FD97E8D6-D7F8-BF67-4C5A-325308785821}"/>
              </a:ext>
            </a:extLst>
          </p:cNvPr>
          <p:cNvSpPr/>
          <p:nvPr/>
        </p:nvSpPr>
        <p:spPr>
          <a:xfrm>
            <a:off x="2673292" y="5682174"/>
            <a:ext cx="1728132" cy="10662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Return to the Start Page</a:t>
            </a:r>
          </a:p>
        </p:txBody>
      </p:sp>
      <p:pic>
        <p:nvPicPr>
          <p:cNvPr id="7" name="Graphic 6" descr="Immunity with solid fill">
            <a:extLst>
              <a:ext uri="{FF2B5EF4-FFF2-40B4-BE49-F238E27FC236}">
                <a16:creationId xmlns:a16="http://schemas.microsoft.com/office/drawing/2014/main" id="{0B3A6B28-E522-5F13-8EBF-D4B0B1DED2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02286" y="806152"/>
            <a:ext cx="1435916" cy="1435916"/>
          </a:xfrm>
          <a:prstGeom prst="rect">
            <a:avLst/>
          </a:prstGeom>
        </p:spPr>
      </p:pic>
      <p:pic>
        <p:nvPicPr>
          <p:cNvPr id="6" name="Picture 5" descr="Text&#10;&#10;Description automatically generated">
            <a:extLst>
              <a:ext uri="{FF2B5EF4-FFF2-40B4-BE49-F238E27FC236}">
                <a16:creationId xmlns:a16="http://schemas.microsoft.com/office/drawing/2014/main" id="{C06D1134-850F-1F7E-9C71-635E5595F2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4341" y="5715103"/>
            <a:ext cx="2435414" cy="870255"/>
          </a:xfrm>
          <a:prstGeom prst="rect">
            <a:avLst/>
          </a:prstGeom>
        </p:spPr>
      </p:pic>
      <p:sp>
        <p:nvSpPr>
          <p:cNvPr id="8" name="TextBox 7">
            <a:extLst>
              <a:ext uri="{FF2B5EF4-FFF2-40B4-BE49-F238E27FC236}">
                <a16:creationId xmlns:a16="http://schemas.microsoft.com/office/drawing/2014/main" id="{1DEAEB4F-779B-5640-270F-EA11FC33A305}"/>
              </a:ext>
            </a:extLst>
          </p:cNvPr>
          <p:cNvSpPr txBox="1"/>
          <p:nvPr/>
        </p:nvSpPr>
        <p:spPr>
          <a:xfrm>
            <a:off x="9249212" y="6585358"/>
            <a:ext cx="2788990" cy="338554"/>
          </a:xfrm>
          <a:prstGeom prst="rect">
            <a:avLst/>
          </a:prstGeom>
          <a:noFill/>
        </p:spPr>
        <p:txBody>
          <a:bodyPr wrap="square" rtlCol="0">
            <a:spAutoFit/>
          </a:bodyPr>
          <a:lstStyle/>
          <a:p>
            <a:r>
              <a:rPr lang="en-US" sz="800" dirty="0"/>
              <a:t>DHHS is an equal opportunity employer and provider        12/22</a:t>
            </a:r>
          </a:p>
        </p:txBody>
      </p:sp>
    </p:spTree>
    <p:extLst>
      <p:ext uri="{BB962C8B-B14F-4D97-AF65-F5344CB8AC3E}">
        <p14:creationId xmlns:p14="http://schemas.microsoft.com/office/powerpoint/2010/main" val="2718188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B382-EAF3-C434-9AC9-1DCECDC98C6B}"/>
              </a:ext>
            </a:extLst>
          </p:cNvPr>
          <p:cNvSpPr>
            <a:spLocks noGrp="1"/>
          </p:cNvSpPr>
          <p:nvPr>
            <p:ph type="title"/>
          </p:nvPr>
        </p:nvSpPr>
        <p:spPr/>
        <p:txBody>
          <a:bodyPr/>
          <a:lstStyle/>
          <a:p>
            <a:r>
              <a:rPr lang="en-US" dirty="0"/>
              <a:t>Welcome to the North Carolina State Laboratory of Public Health</a:t>
            </a:r>
          </a:p>
        </p:txBody>
      </p:sp>
      <p:sp>
        <p:nvSpPr>
          <p:cNvPr id="3" name="Content Placeholder 2">
            <a:extLst>
              <a:ext uri="{FF2B5EF4-FFF2-40B4-BE49-F238E27FC236}">
                <a16:creationId xmlns:a16="http://schemas.microsoft.com/office/drawing/2014/main" id="{1446AABA-30A5-95B5-9EB0-37D07E184267}"/>
              </a:ext>
            </a:extLst>
          </p:cNvPr>
          <p:cNvSpPr>
            <a:spLocks noGrp="1"/>
          </p:cNvSpPr>
          <p:nvPr>
            <p:ph idx="1"/>
          </p:nvPr>
        </p:nvSpPr>
        <p:spPr/>
        <p:txBody>
          <a:bodyPr/>
          <a:lstStyle/>
          <a:p>
            <a:r>
              <a:rPr lang="en-US" dirty="0"/>
              <a:t>This choose your own adventure will let you learn more about this public health entity as you navigate through some different types of testing we perform at the lab and possible outcome scenarios of the lab results. </a:t>
            </a:r>
          </a:p>
          <a:p>
            <a:r>
              <a:rPr lang="en-US" dirty="0"/>
              <a:t>At the State Laboratory of Public Health, we test for many different types of public health concerns to help North Carolina citizens maintain happy, healthy lives. Just click on the red       boxes to select your choices and have fun!</a:t>
            </a:r>
          </a:p>
          <a:p>
            <a:r>
              <a:rPr lang="en-US" dirty="0"/>
              <a:t>Many of the diseases that we may be test for at the lab are caused by viruses or bacteria. Would you like to learn more about viruses and bacteria or jump to the adventure? </a:t>
            </a:r>
          </a:p>
        </p:txBody>
      </p:sp>
      <p:pic>
        <p:nvPicPr>
          <p:cNvPr id="5" name="Picture 4">
            <a:extLst>
              <a:ext uri="{FF2B5EF4-FFF2-40B4-BE49-F238E27FC236}">
                <a16:creationId xmlns:a16="http://schemas.microsoft.com/office/drawing/2014/main" id="{834D8EFC-F944-0C2E-41BC-DCC1EDF59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767" y="2551798"/>
            <a:ext cx="3345586" cy="2509190"/>
          </a:xfrm>
          <a:prstGeom prst="rect">
            <a:avLst/>
          </a:prstGeom>
        </p:spPr>
      </p:pic>
      <p:sp>
        <p:nvSpPr>
          <p:cNvPr id="7" name="Action Button: Blank 6">
            <a:hlinkClick r:id="" action="ppaction://hlinkshowjump?jump=nextslide" highlightClick="1"/>
            <a:extLst>
              <a:ext uri="{FF2B5EF4-FFF2-40B4-BE49-F238E27FC236}">
                <a16:creationId xmlns:a16="http://schemas.microsoft.com/office/drawing/2014/main" id="{B7B6CAE3-D43A-13BD-F1CA-09553C725925}"/>
              </a:ext>
            </a:extLst>
          </p:cNvPr>
          <p:cNvSpPr/>
          <p:nvPr/>
        </p:nvSpPr>
        <p:spPr>
          <a:xfrm>
            <a:off x="4208285" y="5362202"/>
            <a:ext cx="1619075" cy="109803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learn about Viruses and Bacteria</a:t>
            </a:r>
          </a:p>
        </p:txBody>
      </p:sp>
      <p:sp>
        <p:nvSpPr>
          <p:cNvPr id="8" name="Action Button: Blank 7">
            <a:hlinkClick r:id="rId3" action="ppaction://hlinksldjump" highlightClick="1"/>
            <a:extLst>
              <a:ext uri="{FF2B5EF4-FFF2-40B4-BE49-F238E27FC236}">
                <a16:creationId xmlns:a16="http://schemas.microsoft.com/office/drawing/2014/main" id="{E8D52E30-3D90-78D8-DAFB-9C0A44E113EE}"/>
              </a:ext>
            </a:extLst>
          </p:cNvPr>
          <p:cNvSpPr/>
          <p:nvPr/>
        </p:nvSpPr>
        <p:spPr>
          <a:xfrm>
            <a:off x="6942048" y="5362202"/>
            <a:ext cx="1619075" cy="109803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start the Adventure</a:t>
            </a:r>
          </a:p>
        </p:txBody>
      </p:sp>
      <p:sp>
        <p:nvSpPr>
          <p:cNvPr id="4" name="Rectangle 3">
            <a:extLst>
              <a:ext uri="{FF2B5EF4-FFF2-40B4-BE49-F238E27FC236}">
                <a16:creationId xmlns:a16="http://schemas.microsoft.com/office/drawing/2014/main" id="{0E0A633F-A944-DB2F-AD57-A481407A2A66}"/>
              </a:ext>
            </a:extLst>
          </p:cNvPr>
          <p:cNvSpPr/>
          <p:nvPr/>
        </p:nvSpPr>
        <p:spPr>
          <a:xfrm>
            <a:off x="6837186" y="3735521"/>
            <a:ext cx="209725" cy="14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715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45F7-3381-CD7F-F890-0815E72045D8}"/>
              </a:ext>
            </a:extLst>
          </p:cNvPr>
          <p:cNvSpPr>
            <a:spLocks noGrp="1"/>
          </p:cNvSpPr>
          <p:nvPr>
            <p:ph type="title"/>
          </p:nvPr>
        </p:nvSpPr>
        <p:spPr/>
        <p:txBody>
          <a:bodyPr/>
          <a:lstStyle/>
          <a:p>
            <a:r>
              <a:rPr lang="en-US" dirty="0"/>
              <a:t>Viruses and Bacteria are Microorganisms</a:t>
            </a:r>
          </a:p>
        </p:txBody>
      </p:sp>
      <p:sp>
        <p:nvSpPr>
          <p:cNvPr id="3" name="Content Placeholder 2">
            <a:extLst>
              <a:ext uri="{FF2B5EF4-FFF2-40B4-BE49-F238E27FC236}">
                <a16:creationId xmlns:a16="http://schemas.microsoft.com/office/drawing/2014/main" id="{06C04164-B0D3-E50F-D084-EF4A13A35DC7}"/>
              </a:ext>
            </a:extLst>
          </p:cNvPr>
          <p:cNvSpPr>
            <a:spLocks noGrp="1"/>
          </p:cNvSpPr>
          <p:nvPr>
            <p:ph idx="1"/>
          </p:nvPr>
        </p:nvSpPr>
        <p:spPr>
          <a:xfrm>
            <a:off x="2589212" y="2046102"/>
            <a:ext cx="8915400" cy="3777622"/>
          </a:xfrm>
        </p:spPr>
        <p:txBody>
          <a:bodyPr>
            <a:normAutofit fontScale="92500"/>
          </a:bodyPr>
          <a:lstStyle/>
          <a:p>
            <a:r>
              <a:rPr lang="en-US" dirty="0"/>
              <a:t>Many illnesses are caused by either a viral or bacterial infection.</a:t>
            </a:r>
          </a:p>
          <a:p>
            <a:r>
              <a:rPr lang="en-US" dirty="0"/>
              <a:t>Viruses are considered non-living because they are not made of cells. However, they do contain genetic material (DNA or RNA), can reproduce in a host cell and even evolve or mutate. They are much smaller than bacteria, so you cannot see them with a common microscope. </a:t>
            </a:r>
          </a:p>
          <a:p>
            <a:r>
              <a:rPr lang="en-US" dirty="0"/>
              <a:t>Bacteria were the first organisms on Earth and most of them are harmless or even beneficial to life. They are simple, single celled organisms and are usually smaller than human cells. Some can multiply rapidly inside of your body and make you very sick. We use common microscopes and other tests to help us identify bacteria.</a:t>
            </a:r>
          </a:p>
          <a:p>
            <a:r>
              <a:rPr lang="en-US" dirty="0"/>
              <a:t>Both have evolved to attack specific types of cells, so they are “host specific” .</a:t>
            </a:r>
          </a:p>
          <a:p>
            <a:r>
              <a:rPr lang="en-US" dirty="0"/>
              <a:t>Microorganisms are why it’s so important to wash you hands!</a:t>
            </a:r>
          </a:p>
          <a:p>
            <a:endParaRPr lang="en-US" dirty="0"/>
          </a:p>
        </p:txBody>
      </p:sp>
      <p:pic>
        <p:nvPicPr>
          <p:cNvPr id="5" name="Graphic 4" descr="Germ outline">
            <a:extLst>
              <a:ext uri="{FF2B5EF4-FFF2-40B4-BE49-F238E27FC236}">
                <a16:creationId xmlns:a16="http://schemas.microsoft.com/office/drawing/2014/main" id="{235474A2-989C-C8AB-9EEB-CF193D444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1116" y="1069426"/>
            <a:ext cx="914400" cy="914400"/>
          </a:xfrm>
          <a:prstGeom prst="rect">
            <a:avLst/>
          </a:prstGeom>
        </p:spPr>
      </p:pic>
      <p:pic>
        <p:nvPicPr>
          <p:cNvPr id="7" name="Graphic 6" descr="Germ with solid fill">
            <a:extLst>
              <a:ext uri="{FF2B5EF4-FFF2-40B4-BE49-F238E27FC236}">
                <a16:creationId xmlns:a16="http://schemas.microsoft.com/office/drawing/2014/main" id="{2EB1B15E-1CCA-181F-B701-D862557217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7368" y="5507626"/>
            <a:ext cx="914400" cy="914400"/>
          </a:xfrm>
          <a:prstGeom prst="rect">
            <a:avLst/>
          </a:prstGeom>
        </p:spPr>
      </p:pic>
      <p:pic>
        <p:nvPicPr>
          <p:cNvPr id="9" name="Graphic 8" descr="Covid-19 with solid fill">
            <a:extLst>
              <a:ext uri="{FF2B5EF4-FFF2-40B4-BE49-F238E27FC236}">
                <a16:creationId xmlns:a16="http://schemas.microsoft.com/office/drawing/2014/main" id="{24096175-E4A2-EF13-F174-C0B23986DB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1768" y="489578"/>
            <a:ext cx="914400" cy="914400"/>
          </a:xfrm>
          <a:prstGeom prst="rect">
            <a:avLst/>
          </a:prstGeom>
        </p:spPr>
      </p:pic>
      <p:pic>
        <p:nvPicPr>
          <p:cNvPr id="11" name="Graphic 10" descr="Germ with solid fill">
            <a:extLst>
              <a:ext uri="{FF2B5EF4-FFF2-40B4-BE49-F238E27FC236}">
                <a16:creationId xmlns:a16="http://schemas.microsoft.com/office/drawing/2014/main" id="{0EB9AEC4-B8E5-A87C-35C4-AE2DD8DC19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21768" y="5346026"/>
            <a:ext cx="1422303" cy="1422303"/>
          </a:xfrm>
          <a:prstGeom prst="rect">
            <a:avLst/>
          </a:prstGeom>
        </p:spPr>
      </p:pic>
      <p:sp>
        <p:nvSpPr>
          <p:cNvPr id="12" name="Action Button: Blank 11">
            <a:hlinkClick r:id="" action="ppaction://hlinkshowjump?jump=nextslide" highlightClick="1"/>
            <a:extLst>
              <a:ext uri="{FF2B5EF4-FFF2-40B4-BE49-F238E27FC236}">
                <a16:creationId xmlns:a16="http://schemas.microsoft.com/office/drawing/2014/main" id="{3716168F-FD63-67C4-64CE-13A22395FD95}"/>
              </a:ext>
            </a:extLst>
          </p:cNvPr>
          <p:cNvSpPr/>
          <p:nvPr/>
        </p:nvSpPr>
        <p:spPr>
          <a:xfrm>
            <a:off x="5384848" y="5885860"/>
            <a:ext cx="1422304" cy="82033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Start the Adventure</a:t>
            </a:r>
          </a:p>
        </p:txBody>
      </p:sp>
    </p:spTree>
    <p:extLst>
      <p:ext uri="{BB962C8B-B14F-4D97-AF65-F5344CB8AC3E}">
        <p14:creationId xmlns:p14="http://schemas.microsoft.com/office/powerpoint/2010/main" val="3173978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E0EA-D74B-A435-456F-5CD21AF5F7E8}"/>
              </a:ext>
            </a:extLst>
          </p:cNvPr>
          <p:cNvSpPr>
            <a:spLocks noGrp="1"/>
          </p:cNvSpPr>
          <p:nvPr>
            <p:ph type="title"/>
          </p:nvPr>
        </p:nvSpPr>
        <p:spPr/>
        <p:txBody>
          <a:bodyPr/>
          <a:lstStyle/>
          <a:p>
            <a:r>
              <a:rPr lang="en-US" dirty="0"/>
              <a:t>Let’s Get Started on This Adventure!</a:t>
            </a:r>
          </a:p>
        </p:txBody>
      </p:sp>
      <p:sp>
        <p:nvSpPr>
          <p:cNvPr id="3" name="Content Placeholder 2">
            <a:extLst>
              <a:ext uri="{FF2B5EF4-FFF2-40B4-BE49-F238E27FC236}">
                <a16:creationId xmlns:a16="http://schemas.microsoft.com/office/drawing/2014/main" id="{75E0F893-6D9C-8940-6389-933D7572C5F3}"/>
              </a:ext>
            </a:extLst>
          </p:cNvPr>
          <p:cNvSpPr>
            <a:spLocks noGrp="1"/>
          </p:cNvSpPr>
          <p:nvPr>
            <p:ph idx="1"/>
          </p:nvPr>
        </p:nvSpPr>
        <p:spPr/>
        <p:txBody>
          <a:bodyPr/>
          <a:lstStyle/>
          <a:p>
            <a:r>
              <a:rPr lang="en-US" dirty="0"/>
              <a:t>At the State Laboratory of Public Health, we test clinical and animal specimens or environmental samples. Clinical specimens only come from humans. Environmental samples may come from the air, soil, water or other locations.</a:t>
            </a:r>
          </a:p>
          <a:p>
            <a:r>
              <a:rPr lang="en-US" dirty="0"/>
              <a:t>Are you ready to begin? Pick the type of specimen for testing in the laboratory.</a:t>
            </a:r>
          </a:p>
          <a:p>
            <a:endParaRPr lang="en-US" dirty="0"/>
          </a:p>
        </p:txBody>
      </p:sp>
      <p:sp>
        <p:nvSpPr>
          <p:cNvPr id="4" name="Action Button: Blank 3">
            <a:hlinkClick r:id="rId2" action="ppaction://hlinksldjump" highlightClick="1"/>
            <a:extLst>
              <a:ext uri="{FF2B5EF4-FFF2-40B4-BE49-F238E27FC236}">
                <a16:creationId xmlns:a16="http://schemas.microsoft.com/office/drawing/2014/main" id="{30946169-A014-DD37-5B48-1D2428840962}"/>
              </a:ext>
            </a:extLst>
          </p:cNvPr>
          <p:cNvSpPr/>
          <p:nvPr/>
        </p:nvSpPr>
        <p:spPr>
          <a:xfrm>
            <a:off x="4043493" y="5041783"/>
            <a:ext cx="2052507" cy="86943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or Animal  Specimen</a:t>
            </a:r>
          </a:p>
        </p:txBody>
      </p:sp>
      <p:sp>
        <p:nvSpPr>
          <p:cNvPr id="5" name="Action Button: Blank 4">
            <a:hlinkClick r:id="rId3" action="ppaction://hlinksldjump" highlightClick="1"/>
            <a:extLst>
              <a:ext uri="{FF2B5EF4-FFF2-40B4-BE49-F238E27FC236}">
                <a16:creationId xmlns:a16="http://schemas.microsoft.com/office/drawing/2014/main" id="{84A728C7-7446-70D7-9DA9-F06B35FCB0B9}"/>
              </a:ext>
            </a:extLst>
          </p:cNvPr>
          <p:cNvSpPr/>
          <p:nvPr/>
        </p:nvSpPr>
        <p:spPr>
          <a:xfrm>
            <a:off x="7248088" y="5041782"/>
            <a:ext cx="1866719" cy="86943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Sample</a:t>
            </a:r>
          </a:p>
        </p:txBody>
      </p:sp>
      <p:pic>
        <p:nvPicPr>
          <p:cNvPr id="7" name="Graphic 6" descr="Little Girl With Balloon with solid fill">
            <a:extLst>
              <a:ext uri="{FF2B5EF4-FFF2-40B4-BE49-F238E27FC236}">
                <a16:creationId xmlns:a16="http://schemas.microsoft.com/office/drawing/2014/main" id="{26777AB9-07F0-DCF7-322F-11E8D697C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2352" y="4771936"/>
            <a:ext cx="1721141" cy="1721141"/>
          </a:xfrm>
          <a:prstGeom prst="rect">
            <a:avLst/>
          </a:prstGeom>
        </p:spPr>
      </p:pic>
      <p:pic>
        <p:nvPicPr>
          <p:cNvPr id="11" name="Graphic 10" descr="Sunrise with solid fill">
            <a:extLst>
              <a:ext uri="{FF2B5EF4-FFF2-40B4-BE49-F238E27FC236}">
                <a16:creationId xmlns:a16="http://schemas.microsoft.com/office/drawing/2014/main" id="{6C29C20D-084D-92FE-59CC-28BFE53952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43503" y="3748369"/>
            <a:ext cx="1546370" cy="1546370"/>
          </a:xfrm>
          <a:prstGeom prst="rect">
            <a:avLst/>
          </a:prstGeom>
        </p:spPr>
      </p:pic>
    </p:spTree>
    <p:extLst>
      <p:ext uri="{BB962C8B-B14F-4D97-AF65-F5344CB8AC3E}">
        <p14:creationId xmlns:p14="http://schemas.microsoft.com/office/powerpoint/2010/main" val="2671793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3EEC-96A2-EE7F-D8C0-6E5499DEC727}"/>
              </a:ext>
            </a:extLst>
          </p:cNvPr>
          <p:cNvSpPr>
            <a:spLocks noGrp="1"/>
          </p:cNvSpPr>
          <p:nvPr>
            <p:ph type="title"/>
          </p:nvPr>
        </p:nvSpPr>
        <p:spPr/>
        <p:txBody>
          <a:bodyPr/>
          <a:lstStyle/>
          <a:p>
            <a:r>
              <a:rPr lang="en-US" dirty="0"/>
              <a:t>Clinical and Animal Specimens</a:t>
            </a:r>
          </a:p>
        </p:txBody>
      </p:sp>
      <p:sp>
        <p:nvSpPr>
          <p:cNvPr id="3" name="Content Placeholder 2">
            <a:extLst>
              <a:ext uri="{FF2B5EF4-FFF2-40B4-BE49-F238E27FC236}">
                <a16:creationId xmlns:a16="http://schemas.microsoft.com/office/drawing/2014/main" id="{21962642-761E-A091-A4A8-C1A6EAB1F3C8}"/>
              </a:ext>
            </a:extLst>
          </p:cNvPr>
          <p:cNvSpPr>
            <a:spLocks noGrp="1"/>
          </p:cNvSpPr>
          <p:nvPr>
            <p:ph idx="1"/>
          </p:nvPr>
        </p:nvSpPr>
        <p:spPr/>
        <p:txBody>
          <a:bodyPr/>
          <a:lstStyle/>
          <a:p>
            <a:r>
              <a:rPr lang="en-US" dirty="0"/>
              <a:t>Most of the specimens we receive each day are clinical specimens from humans. These tests may be for newborn screenings, infectious diseases (like COVID-19, HIV or TB) or even identification and surveillance of microorganisms using genetic material (DNA or RNA). </a:t>
            </a:r>
          </a:p>
          <a:p>
            <a:r>
              <a:rPr lang="en-US" dirty="0"/>
              <a:t>Some specimens may come from animals for rabies testing.</a:t>
            </a:r>
          </a:p>
          <a:p>
            <a:r>
              <a:rPr lang="en-US" dirty="0"/>
              <a:t>Decide which type of specimen to collect for testing.</a:t>
            </a:r>
          </a:p>
        </p:txBody>
      </p:sp>
      <p:pic>
        <p:nvPicPr>
          <p:cNvPr id="7" name="Graphic 6" descr="Children outline">
            <a:extLst>
              <a:ext uri="{FF2B5EF4-FFF2-40B4-BE49-F238E27FC236}">
                <a16:creationId xmlns:a16="http://schemas.microsoft.com/office/drawing/2014/main" id="{6FEA3C32-D282-307D-1434-F96BE001F4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2761" y="4410068"/>
            <a:ext cx="1493239" cy="1493239"/>
          </a:xfrm>
          <a:prstGeom prst="rect">
            <a:avLst/>
          </a:prstGeom>
        </p:spPr>
      </p:pic>
      <p:pic>
        <p:nvPicPr>
          <p:cNvPr id="9" name="Graphic 8" descr="Fox with solid fill">
            <a:extLst>
              <a:ext uri="{FF2B5EF4-FFF2-40B4-BE49-F238E27FC236}">
                <a16:creationId xmlns:a16="http://schemas.microsoft.com/office/drawing/2014/main" id="{6AFEF2F4-FB43-AAC0-C087-BA78A04D6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8562" y="5156689"/>
            <a:ext cx="1309572" cy="1309572"/>
          </a:xfrm>
          <a:prstGeom prst="rect">
            <a:avLst/>
          </a:prstGeom>
        </p:spPr>
      </p:pic>
      <p:sp>
        <p:nvSpPr>
          <p:cNvPr id="10" name="Action Button: Blank 9">
            <a:hlinkClick r:id="rId6" action="ppaction://hlinksldjump" highlightClick="1"/>
            <a:extLst>
              <a:ext uri="{FF2B5EF4-FFF2-40B4-BE49-F238E27FC236}">
                <a16:creationId xmlns:a16="http://schemas.microsoft.com/office/drawing/2014/main" id="{28A0AF1A-F571-D0D9-C8E8-693C78611067}"/>
              </a:ext>
            </a:extLst>
          </p:cNvPr>
          <p:cNvSpPr/>
          <p:nvPr/>
        </p:nvSpPr>
        <p:spPr>
          <a:xfrm>
            <a:off x="3001161" y="4716267"/>
            <a:ext cx="1493240" cy="88084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Specimen</a:t>
            </a:r>
          </a:p>
        </p:txBody>
      </p:sp>
      <p:sp>
        <p:nvSpPr>
          <p:cNvPr id="11" name="Action Button: Blank 10">
            <a:hlinkClick r:id="rId7" action="ppaction://hlinksldjump" highlightClick="1"/>
            <a:extLst>
              <a:ext uri="{FF2B5EF4-FFF2-40B4-BE49-F238E27FC236}">
                <a16:creationId xmlns:a16="http://schemas.microsoft.com/office/drawing/2014/main" id="{0AF87E83-7965-F7F0-97B2-76B327A267DE}"/>
              </a:ext>
            </a:extLst>
          </p:cNvPr>
          <p:cNvSpPr/>
          <p:nvPr/>
        </p:nvSpPr>
        <p:spPr>
          <a:xfrm>
            <a:off x="9022360" y="4771240"/>
            <a:ext cx="1493240" cy="88084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Animal Specimen</a:t>
            </a:r>
          </a:p>
        </p:txBody>
      </p:sp>
    </p:spTree>
    <p:extLst>
      <p:ext uri="{BB962C8B-B14F-4D97-AF65-F5344CB8AC3E}">
        <p14:creationId xmlns:p14="http://schemas.microsoft.com/office/powerpoint/2010/main" val="3565497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6D32-FB26-8B7A-B53A-F77A1B5045E9}"/>
              </a:ext>
            </a:extLst>
          </p:cNvPr>
          <p:cNvSpPr>
            <a:spLocks noGrp="1"/>
          </p:cNvSpPr>
          <p:nvPr>
            <p:ph type="title"/>
          </p:nvPr>
        </p:nvSpPr>
        <p:spPr/>
        <p:txBody>
          <a:bodyPr/>
          <a:lstStyle/>
          <a:p>
            <a:r>
              <a:rPr lang="en-US" dirty="0"/>
              <a:t>Environmental Samples</a:t>
            </a:r>
          </a:p>
        </p:txBody>
      </p:sp>
      <p:sp>
        <p:nvSpPr>
          <p:cNvPr id="3" name="Content Placeholder 2">
            <a:extLst>
              <a:ext uri="{FF2B5EF4-FFF2-40B4-BE49-F238E27FC236}">
                <a16:creationId xmlns:a16="http://schemas.microsoft.com/office/drawing/2014/main" id="{2B32C8D7-A81E-5D72-23C2-A77B728D6637}"/>
              </a:ext>
            </a:extLst>
          </p:cNvPr>
          <p:cNvSpPr>
            <a:spLocks noGrp="1"/>
          </p:cNvSpPr>
          <p:nvPr>
            <p:ph idx="1"/>
          </p:nvPr>
        </p:nvSpPr>
        <p:spPr/>
        <p:txBody>
          <a:bodyPr/>
          <a:lstStyle/>
          <a:p>
            <a:r>
              <a:rPr lang="en-US" dirty="0"/>
              <a:t>Environmental samples may come from many different sources. Our labs test things like drinking water, waste-water, Grade A milk, and for radioactivity or chemicals in air, soil and food.</a:t>
            </a:r>
          </a:p>
          <a:p>
            <a:r>
              <a:rPr lang="en-US" dirty="0"/>
              <a:t>Drinking water must be safe from toxic chemicals and dangerous bacteria. Not only public water supplies, but every home with a well for water will have the water safety tested at some point.</a:t>
            </a:r>
          </a:p>
          <a:p>
            <a:r>
              <a:rPr lang="en-US" dirty="0"/>
              <a:t>Homes built before the 1970’s usually were painted with paint that contained lead. Lead can be an environmental toxin, especially to young children.</a:t>
            </a:r>
          </a:p>
          <a:p>
            <a:r>
              <a:rPr lang="en-US" dirty="0"/>
              <a:t>Choose between living in a home that was built in the 1960’s, 1990’s or to have a glass of milk.</a:t>
            </a:r>
          </a:p>
          <a:p>
            <a:pPr marL="0" indent="0">
              <a:buNone/>
            </a:pPr>
            <a:endParaRPr lang="en-US" dirty="0"/>
          </a:p>
        </p:txBody>
      </p:sp>
      <p:pic>
        <p:nvPicPr>
          <p:cNvPr id="7" name="Graphic 6" descr="Radioactive with solid fill">
            <a:extLst>
              <a:ext uri="{FF2B5EF4-FFF2-40B4-BE49-F238E27FC236}">
                <a16:creationId xmlns:a16="http://schemas.microsoft.com/office/drawing/2014/main" id="{C28B622C-33B7-D0F8-C3EE-E7D7F0EFE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6829" y="104353"/>
            <a:ext cx="1178464" cy="1178464"/>
          </a:xfrm>
          <a:prstGeom prst="rect">
            <a:avLst/>
          </a:prstGeom>
        </p:spPr>
      </p:pic>
      <p:pic>
        <p:nvPicPr>
          <p:cNvPr id="9" name="Graphic 8" descr="Leaky Tap with solid fill">
            <a:extLst>
              <a:ext uri="{FF2B5EF4-FFF2-40B4-BE49-F238E27FC236}">
                <a16:creationId xmlns:a16="http://schemas.microsoft.com/office/drawing/2014/main" id="{70E26270-04C8-095B-4A49-1C23F3ACC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20419" y="660634"/>
            <a:ext cx="1244366" cy="1244366"/>
          </a:xfrm>
          <a:prstGeom prst="rect">
            <a:avLst/>
          </a:prstGeom>
        </p:spPr>
      </p:pic>
      <p:sp>
        <p:nvSpPr>
          <p:cNvPr id="10" name="Action Button: Blank 9">
            <a:hlinkClick r:id="rId6" action="ppaction://hlinksldjump" highlightClick="1"/>
            <a:extLst>
              <a:ext uri="{FF2B5EF4-FFF2-40B4-BE49-F238E27FC236}">
                <a16:creationId xmlns:a16="http://schemas.microsoft.com/office/drawing/2014/main" id="{95EC8DD3-B38D-DBBD-FA77-8826A8AFB01F}"/>
              </a:ext>
            </a:extLst>
          </p:cNvPr>
          <p:cNvSpPr/>
          <p:nvPr/>
        </p:nvSpPr>
        <p:spPr>
          <a:xfrm>
            <a:off x="3517339" y="5911222"/>
            <a:ext cx="998290" cy="77925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1960’s</a:t>
            </a:r>
          </a:p>
          <a:p>
            <a:pPr algn="ctr"/>
            <a:r>
              <a:rPr lang="en-US" dirty="0"/>
              <a:t>Home</a:t>
            </a:r>
          </a:p>
        </p:txBody>
      </p:sp>
      <p:sp>
        <p:nvSpPr>
          <p:cNvPr id="11" name="Action Button: Blank 10">
            <a:hlinkClick r:id="rId7" action="ppaction://hlinksldjump" highlightClick="1"/>
            <a:extLst>
              <a:ext uri="{FF2B5EF4-FFF2-40B4-BE49-F238E27FC236}">
                <a16:creationId xmlns:a16="http://schemas.microsoft.com/office/drawing/2014/main" id="{C4CACD61-5EF6-AB28-25A7-410815B7E3F4}"/>
              </a:ext>
            </a:extLst>
          </p:cNvPr>
          <p:cNvSpPr/>
          <p:nvPr/>
        </p:nvSpPr>
        <p:spPr>
          <a:xfrm>
            <a:off x="5318615" y="5911222"/>
            <a:ext cx="998290" cy="779258"/>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1990’s</a:t>
            </a:r>
          </a:p>
          <a:p>
            <a:pPr algn="ctr"/>
            <a:r>
              <a:rPr lang="en-US" dirty="0"/>
              <a:t>Home</a:t>
            </a:r>
          </a:p>
        </p:txBody>
      </p:sp>
      <p:sp>
        <p:nvSpPr>
          <p:cNvPr id="5" name="Action Button: Blank 4">
            <a:hlinkClick r:id="" action="ppaction://hlinkshowjump?jump=nextslide" highlightClick="1"/>
            <a:extLst>
              <a:ext uri="{FF2B5EF4-FFF2-40B4-BE49-F238E27FC236}">
                <a16:creationId xmlns:a16="http://schemas.microsoft.com/office/drawing/2014/main" id="{7102355C-43D2-6EB6-08B2-B5C9D526AB69}"/>
              </a:ext>
            </a:extLst>
          </p:cNvPr>
          <p:cNvSpPr/>
          <p:nvPr/>
        </p:nvSpPr>
        <p:spPr>
          <a:xfrm>
            <a:off x="7119891" y="5926312"/>
            <a:ext cx="998290" cy="77925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Milk, Yum</a:t>
            </a:r>
            <a:endParaRPr lang="en-US" dirty="0"/>
          </a:p>
        </p:txBody>
      </p:sp>
      <p:pic>
        <p:nvPicPr>
          <p:cNvPr id="8" name="Graphic 7" descr="Spilt/Cracked Glass Of Milk with solid fill">
            <a:extLst>
              <a:ext uri="{FF2B5EF4-FFF2-40B4-BE49-F238E27FC236}">
                <a16:creationId xmlns:a16="http://schemas.microsoft.com/office/drawing/2014/main" id="{770FEDD1-CC7F-519E-D279-6AAF5B02E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1149" y="5379893"/>
            <a:ext cx="1499850" cy="1499850"/>
          </a:xfrm>
          <a:prstGeom prst="rect">
            <a:avLst/>
          </a:prstGeom>
        </p:spPr>
      </p:pic>
    </p:spTree>
    <p:extLst>
      <p:ext uri="{BB962C8B-B14F-4D97-AF65-F5344CB8AC3E}">
        <p14:creationId xmlns:p14="http://schemas.microsoft.com/office/powerpoint/2010/main" val="39370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E731-5E76-EB88-00B5-2DBE8DA61B52}"/>
              </a:ext>
            </a:extLst>
          </p:cNvPr>
          <p:cNvSpPr>
            <a:spLocks noGrp="1"/>
          </p:cNvSpPr>
          <p:nvPr>
            <p:ph type="title"/>
          </p:nvPr>
        </p:nvSpPr>
        <p:spPr/>
        <p:txBody>
          <a:bodyPr>
            <a:normAutofit/>
          </a:bodyPr>
          <a:lstStyle/>
          <a:p>
            <a:r>
              <a:rPr lang="en-US" dirty="0"/>
              <a:t>Pour the Glass of Milk</a:t>
            </a:r>
          </a:p>
        </p:txBody>
      </p:sp>
      <p:sp>
        <p:nvSpPr>
          <p:cNvPr id="10" name="Content Placeholder 9">
            <a:extLst>
              <a:ext uri="{FF2B5EF4-FFF2-40B4-BE49-F238E27FC236}">
                <a16:creationId xmlns:a16="http://schemas.microsoft.com/office/drawing/2014/main" id="{E4790D36-85D8-C828-3A88-00E1EB63ECE5}"/>
              </a:ext>
            </a:extLst>
          </p:cNvPr>
          <p:cNvSpPr>
            <a:spLocks noGrp="1"/>
          </p:cNvSpPr>
          <p:nvPr>
            <p:ph idx="1"/>
          </p:nvPr>
        </p:nvSpPr>
        <p:spPr/>
        <p:txBody>
          <a:bodyPr>
            <a:normAutofit/>
          </a:bodyPr>
          <a:lstStyle/>
          <a:p>
            <a:r>
              <a:rPr lang="en-US" dirty="0"/>
              <a:t>Don’t cry over this spilled milk!</a:t>
            </a:r>
          </a:p>
          <a:p>
            <a:r>
              <a:rPr lang="en-US" dirty="0"/>
              <a:t>Did you know that most of the milk people drink is called “Grade A” milk? This standard is set by the FDA (Food and Drug Administration). Grade B milk can be used for manufacturing dairy products like cheese and butter.</a:t>
            </a:r>
          </a:p>
          <a:p>
            <a:r>
              <a:rPr lang="en-US" dirty="0"/>
              <a:t>Grade A milk has earned that letter grade because it’s the safest to consume because of the sanitary conditions it was produced by.</a:t>
            </a:r>
          </a:p>
          <a:p>
            <a:r>
              <a:rPr lang="en-US" dirty="0"/>
              <a:t>This glass of milk was tested at the State Lab and had some potentially harmful bacteria! This spilled milk is best left alone, it has earned a failing grade.</a:t>
            </a:r>
          </a:p>
          <a:p>
            <a:endParaRPr lang="en-US" dirty="0"/>
          </a:p>
        </p:txBody>
      </p:sp>
      <p:pic>
        <p:nvPicPr>
          <p:cNvPr id="6" name="Content Placeholder 5" descr="Spilt/Cracked Glass Of Milk with solid fill">
            <a:extLst>
              <a:ext uri="{FF2B5EF4-FFF2-40B4-BE49-F238E27FC236}">
                <a16:creationId xmlns:a16="http://schemas.microsoft.com/office/drawing/2014/main" id="{1A314230-5943-5B2E-E34C-FB6EB005B9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0382" y="266575"/>
            <a:ext cx="1961059" cy="1961059"/>
          </a:xfrm>
          <a:prstGeom prst="rect">
            <a:avLst/>
          </a:prstGeom>
        </p:spPr>
      </p:pic>
      <p:sp>
        <p:nvSpPr>
          <p:cNvPr id="7" name="Action Button: Blank 6">
            <a:hlinkClick r:id="" action="ppaction://hlinkshowjump?jump=lastslide" highlightClick="1"/>
            <a:extLst>
              <a:ext uri="{FF2B5EF4-FFF2-40B4-BE49-F238E27FC236}">
                <a16:creationId xmlns:a16="http://schemas.microsoft.com/office/drawing/2014/main" id="{D40386EB-DDFF-F28B-D638-D64C79B3FA98}"/>
              </a:ext>
            </a:extLst>
          </p:cNvPr>
          <p:cNvSpPr/>
          <p:nvPr/>
        </p:nvSpPr>
        <p:spPr>
          <a:xfrm>
            <a:off x="5381017" y="5476254"/>
            <a:ext cx="1429966" cy="1051917"/>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1144092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EAB1-7DC5-D29E-EFDE-C5A44237512B}"/>
              </a:ext>
            </a:extLst>
          </p:cNvPr>
          <p:cNvSpPr>
            <a:spLocks noGrp="1"/>
          </p:cNvSpPr>
          <p:nvPr>
            <p:ph type="title"/>
          </p:nvPr>
        </p:nvSpPr>
        <p:spPr/>
        <p:txBody>
          <a:bodyPr/>
          <a:lstStyle/>
          <a:p>
            <a:r>
              <a:rPr lang="en-US" dirty="0"/>
              <a:t>Human Clinical Specimen</a:t>
            </a:r>
          </a:p>
        </p:txBody>
      </p:sp>
      <p:sp>
        <p:nvSpPr>
          <p:cNvPr id="3" name="Content Placeholder 2">
            <a:extLst>
              <a:ext uri="{FF2B5EF4-FFF2-40B4-BE49-F238E27FC236}">
                <a16:creationId xmlns:a16="http://schemas.microsoft.com/office/drawing/2014/main" id="{5C2B31F5-EE6A-E08B-7EBA-5255DE2B2B6D}"/>
              </a:ext>
            </a:extLst>
          </p:cNvPr>
          <p:cNvSpPr>
            <a:spLocks noGrp="1"/>
          </p:cNvSpPr>
          <p:nvPr>
            <p:ph idx="1"/>
          </p:nvPr>
        </p:nvSpPr>
        <p:spPr/>
        <p:txBody>
          <a:bodyPr/>
          <a:lstStyle/>
          <a:p>
            <a:r>
              <a:rPr lang="en-US" dirty="0"/>
              <a:t>Patient 1 is 27 years old and emigrated from another country 11 months ago. The patient has been coughing for months, has had a fever for 3 weeks and a loss of appetite.</a:t>
            </a:r>
          </a:p>
          <a:p>
            <a:r>
              <a:rPr lang="en-US" dirty="0"/>
              <a:t>Patient 2 is 7 years old and has never had childhood vaccinations. The child has itchy blisters, a fever and feels tired.</a:t>
            </a:r>
          </a:p>
          <a:p>
            <a:r>
              <a:rPr lang="en-US" dirty="0"/>
              <a:t>Patient 3 is 73 years old and lives in a nursing home. Patient 3 has experienced severe stomach pain, nausea and vomiting.</a:t>
            </a:r>
          </a:p>
          <a:p>
            <a:r>
              <a:rPr lang="en-US" dirty="0"/>
              <a:t>Will  you pick patient 1, patient 2, or patient 3 to learn more about?</a:t>
            </a:r>
          </a:p>
        </p:txBody>
      </p:sp>
      <p:pic>
        <p:nvPicPr>
          <p:cNvPr id="8" name="Graphic 7" descr="Cough outline">
            <a:extLst>
              <a:ext uri="{FF2B5EF4-FFF2-40B4-BE49-F238E27FC236}">
                <a16:creationId xmlns:a16="http://schemas.microsoft.com/office/drawing/2014/main" id="{FB2D2736-6478-240C-F25E-C5B78A662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0659" y="4815280"/>
            <a:ext cx="1161875" cy="1161875"/>
          </a:xfrm>
          <a:prstGeom prst="rect">
            <a:avLst/>
          </a:prstGeom>
        </p:spPr>
      </p:pic>
      <p:pic>
        <p:nvPicPr>
          <p:cNvPr id="10" name="Graphic 9" descr="Germ with solid fill">
            <a:extLst>
              <a:ext uri="{FF2B5EF4-FFF2-40B4-BE49-F238E27FC236}">
                <a16:creationId xmlns:a16="http://schemas.microsoft.com/office/drawing/2014/main" id="{BE61BB46-8DB5-A9F7-A021-67DA7A779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2370" y="4835077"/>
            <a:ext cx="922568" cy="922568"/>
          </a:xfrm>
          <a:prstGeom prst="rect">
            <a:avLst/>
          </a:prstGeom>
        </p:spPr>
      </p:pic>
      <p:sp>
        <p:nvSpPr>
          <p:cNvPr id="11" name="Action Button: Blank 10">
            <a:hlinkClick r:id="rId6" action="ppaction://hlinksldjump" highlightClick="1"/>
            <a:extLst>
              <a:ext uri="{FF2B5EF4-FFF2-40B4-BE49-F238E27FC236}">
                <a16:creationId xmlns:a16="http://schemas.microsoft.com/office/drawing/2014/main" id="{AD7FF4DB-1A82-AB70-0A20-AD9965364DA4}"/>
              </a:ext>
            </a:extLst>
          </p:cNvPr>
          <p:cNvSpPr/>
          <p:nvPr/>
        </p:nvSpPr>
        <p:spPr>
          <a:xfrm>
            <a:off x="3758268" y="5911222"/>
            <a:ext cx="1518407" cy="61541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1</a:t>
            </a:r>
          </a:p>
        </p:txBody>
      </p:sp>
      <p:sp>
        <p:nvSpPr>
          <p:cNvPr id="12" name="Action Button: Blank 11">
            <a:hlinkClick r:id="rId7" action="ppaction://hlinksldjump" highlightClick="1"/>
            <a:extLst>
              <a:ext uri="{FF2B5EF4-FFF2-40B4-BE49-F238E27FC236}">
                <a16:creationId xmlns:a16="http://schemas.microsoft.com/office/drawing/2014/main" id="{CCB432ED-CE46-49F4-7E1F-26D9B57819FB}"/>
              </a:ext>
            </a:extLst>
          </p:cNvPr>
          <p:cNvSpPr/>
          <p:nvPr/>
        </p:nvSpPr>
        <p:spPr>
          <a:xfrm>
            <a:off x="6096000" y="5911222"/>
            <a:ext cx="1518407" cy="61541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2</a:t>
            </a:r>
          </a:p>
        </p:txBody>
      </p:sp>
      <p:sp>
        <p:nvSpPr>
          <p:cNvPr id="6" name="Action Button: Blank 5">
            <a:hlinkClick r:id="rId8" action="ppaction://hlinksldjump" highlightClick="1"/>
            <a:extLst>
              <a:ext uri="{FF2B5EF4-FFF2-40B4-BE49-F238E27FC236}">
                <a16:creationId xmlns:a16="http://schemas.microsoft.com/office/drawing/2014/main" id="{7247AA04-8720-608B-4971-0F91BDBABCC4}"/>
              </a:ext>
            </a:extLst>
          </p:cNvPr>
          <p:cNvSpPr/>
          <p:nvPr/>
        </p:nvSpPr>
        <p:spPr>
          <a:xfrm>
            <a:off x="8433732" y="5911222"/>
            <a:ext cx="1448499" cy="61541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3</a:t>
            </a:r>
          </a:p>
        </p:txBody>
      </p:sp>
    </p:spTree>
    <p:extLst>
      <p:ext uri="{BB962C8B-B14F-4D97-AF65-F5344CB8AC3E}">
        <p14:creationId xmlns:p14="http://schemas.microsoft.com/office/powerpoint/2010/main" val="3553130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F11E-D1B1-FBAE-811E-3729B4E914AF}"/>
              </a:ext>
            </a:extLst>
          </p:cNvPr>
          <p:cNvSpPr>
            <a:spLocks noGrp="1"/>
          </p:cNvSpPr>
          <p:nvPr>
            <p:ph type="title"/>
          </p:nvPr>
        </p:nvSpPr>
        <p:spPr/>
        <p:txBody>
          <a:bodyPr/>
          <a:lstStyle/>
          <a:p>
            <a:r>
              <a:rPr lang="en-US" dirty="0"/>
              <a:t>Patient 1</a:t>
            </a:r>
          </a:p>
        </p:txBody>
      </p:sp>
      <p:sp>
        <p:nvSpPr>
          <p:cNvPr id="3" name="Content Placeholder 2">
            <a:extLst>
              <a:ext uri="{FF2B5EF4-FFF2-40B4-BE49-F238E27FC236}">
                <a16:creationId xmlns:a16="http://schemas.microsoft.com/office/drawing/2014/main" id="{D74ACFC3-B3A1-3009-B1B2-F9EAA2F1C452}"/>
              </a:ext>
            </a:extLst>
          </p:cNvPr>
          <p:cNvSpPr>
            <a:spLocks noGrp="1"/>
          </p:cNvSpPr>
          <p:nvPr>
            <p:ph idx="1"/>
          </p:nvPr>
        </p:nvSpPr>
        <p:spPr/>
        <p:txBody>
          <a:bodyPr/>
          <a:lstStyle/>
          <a:p>
            <a:r>
              <a:rPr lang="en-US" dirty="0"/>
              <a:t>Patient 1 has classical symptoms of a person with a Tuberculosis (TB) infection.</a:t>
            </a:r>
          </a:p>
          <a:p>
            <a:r>
              <a:rPr lang="en-US" dirty="0"/>
              <a:t>TB is caused by a bacterium called </a:t>
            </a:r>
            <a:r>
              <a:rPr lang="en-US" i="1" dirty="0"/>
              <a:t>Mycobacterium tuberculosis. </a:t>
            </a:r>
            <a:r>
              <a:rPr lang="en-US" dirty="0"/>
              <a:t>The bacteria usually attack the lungs but can attack any part of the body such as the kidney, spine and brain. </a:t>
            </a:r>
          </a:p>
          <a:p>
            <a:r>
              <a:rPr lang="en-US" dirty="0"/>
              <a:t>TB germs spread easily through the air.</a:t>
            </a:r>
          </a:p>
          <a:p>
            <a:r>
              <a:rPr lang="en-US" dirty="0"/>
              <a:t>Lucky for this person, TB is treatable and this patient was able to be cured! </a:t>
            </a:r>
          </a:p>
        </p:txBody>
      </p:sp>
      <p:pic>
        <p:nvPicPr>
          <p:cNvPr id="6" name="Graphic 5" descr="Cough with solid fill">
            <a:extLst>
              <a:ext uri="{FF2B5EF4-FFF2-40B4-BE49-F238E27FC236}">
                <a16:creationId xmlns:a16="http://schemas.microsoft.com/office/drawing/2014/main" id="{6174D183-C70A-F211-A4DD-1420657E46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6771" y="261647"/>
            <a:ext cx="1757653" cy="1757653"/>
          </a:xfrm>
          <a:prstGeom prst="rect">
            <a:avLst/>
          </a:prstGeom>
        </p:spPr>
      </p:pic>
      <p:sp>
        <p:nvSpPr>
          <p:cNvPr id="7" name="Action Button: Blank 6">
            <a:hlinkClick r:id="" action="ppaction://hlinkshowjump?jump=lastslide" highlightClick="1"/>
            <a:extLst>
              <a:ext uri="{FF2B5EF4-FFF2-40B4-BE49-F238E27FC236}">
                <a16:creationId xmlns:a16="http://schemas.microsoft.com/office/drawing/2014/main" id="{F8221830-A34F-4B55-7727-4AFE77B4CA65}"/>
              </a:ext>
            </a:extLst>
          </p:cNvPr>
          <p:cNvSpPr/>
          <p:nvPr/>
        </p:nvSpPr>
        <p:spPr>
          <a:xfrm>
            <a:off x="5209563" y="4941116"/>
            <a:ext cx="1459685" cy="75500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260105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9240</TotalTime>
  <Words>1875</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Wisp</vt:lpstr>
      <vt:lpstr>A Day in the Life of a Specimen</vt:lpstr>
      <vt:lpstr>Welcome to the North Carolina State Laboratory of Public Health</vt:lpstr>
      <vt:lpstr>Viruses and Bacteria are Microorganisms</vt:lpstr>
      <vt:lpstr>Let’s Get Started on This Adventure!</vt:lpstr>
      <vt:lpstr>Clinical and Animal Specimens</vt:lpstr>
      <vt:lpstr>Environmental Samples</vt:lpstr>
      <vt:lpstr>Pour the Glass of Milk</vt:lpstr>
      <vt:lpstr>Human Clinical Specimen</vt:lpstr>
      <vt:lpstr>Patient 1</vt:lpstr>
      <vt:lpstr>Patient 2</vt:lpstr>
      <vt:lpstr>Patient 3</vt:lpstr>
      <vt:lpstr>Animal Specimen</vt:lpstr>
      <vt:lpstr>You picked no, the cat did not have rabies.</vt:lpstr>
      <vt:lpstr>You picked yes, the cat did have rabies.</vt:lpstr>
      <vt:lpstr>1992 Home with Well Water</vt:lpstr>
      <vt:lpstr>1963 Home with Lead Paint</vt:lpstr>
      <vt:lpstr>The End! Thank You for Participating! </vt:lpstr>
    </vt:vector>
  </TitlesOfParts>
  <Company>NC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Specimen</dc:title>
  <dc:creator>Vining, Naomi</dc:creator>
  <cp:lastModifiedBy>Vining, Naomi</cp:lastModifiedBy>
  <cp:revision>33</cp:revision>
  <dcterms:created xsi:type="dcterms:W3CDTF">2022-12-16T17:18:24Z</dcterms:created>
  <dcterms:modified xsi:type="dcterms:W3CDTF">2023-03-31T13:25:31Z</dcterms:modified>
</cp:coreProperties>
</file>